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</p:sldMasterIdLst>
  <p:sldIdLst>
    <p:sldId id="301" r:id="rId3"/>
    <p:sldId id="302" r:id="rId4"/>
    <p:sldId id="303" r:id="rId5"/>
    <p:sldId id="952" r:id="rId6"/>
    <p:sldId id="304" r:id="rId7"/>
    <p:sldId id="305" r:id="rId8"/>
    <p:sldId id="306" r:id="rId9"/>
    <p:sldId id="950" r:id="rId10"/>
    <p:sldId id="307" r:id="rId11"/>
    <p:sldId id="308" r:id="rId12"/>
    <p:sldId id="309" r:id="rId13"/>
    <p:sldId id="310" r:id="rId14"/>
    <p:sldId id="311" r:id="rId15"/>
    <p:sldId id="312" r:id="rId16"/>
    <p:sldId id="953" r:id="rId17"/>
    <p:sldId id="314" r:id="rId18"/>
    <p:sldId id="315" r:id="rId19"/>
    <p:sldId id="316" r:id="rId20"/>
    <p:sldId id="317" r:id="rId21"/>
    <p:sldId id="318" r:id="rId22"/>
    <p:sldId id="319" r:id="rId23"/>
    <p:sldId id="951" r:id="rId24"/>
    <p:sldId id="320" r:id="rId25"/>
  </p:sldIdLst>
  <p:sldSz cx="12192000" cy="6858000"/>
  <p:notesSz cx="6858000" cy="9144000"/>
  <p:defaultTextStyle>
    <a:defPPr>
      <a:defRPr lang="en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8"/>
    <p:restoredTop sz="96410"/>
  </p:normalViewPr>
  <p:slideViewPr>
    <p:cSldViewPr snapToGrid="0">
      <p:cViewPr varScale="1">
        <p:scale>
          <a:sx n="126" d="100"/>
          <a:sy n="126" d="100"/>
        </p:scale>
        <p:origin x="6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_1_Shape_4">
            <a:extLst>
              <a:ext uri="{FF2B5EF4-FFF2-40B4-BE49-F238E27FC236}">
                <a16:creationId xmlns:a16="http://schemas.microsoft.com/office/drawing/2014/main" id="{9AA9EB10-2955-4C2E-8095-DFB74167204A}"/>
              </a:ext>
            </a:extLst>
          </p:cNvPr>
          <p:cNvSpPr>
            <a:spLocks noGrp="1"/>
          </p:cNvSpPr>
          <p:nvPr/>
        </p:nvSpPr>
        <p:spPr>
          <a:xfrm>
            <a:off x="809625" y="1866900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35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4350">
                <a:solidFill>
                  <a:srgbClr val="161616"/>
                </a:solidFill>
                <a:latin typeface="Arial"/>
                <a:ea typeface="Arial"/>
                <a:cs typeface="Arial"/>
              </a:rPr>
              <a:t>Singularities as Solitons</a:t>
            </a:r>
          </a:p>
        </p:txBody>
      </p:sp>
      <p:sp>
        <p:nvSpPr>
          <p:cNvPr id="2" name="Slide_1_Shape_2">
            <a:extLst>
              <a:ext uri="{FF2B5EF4-FFF2-40B4-BE49-F238E27FC236}">
                <a16:creationId xmlns:a16="http://schemas.microsoft.com/office/drawing/2014/main" id="{92923E63-B2ED-4F37-909C-B3D3C8CA13E2}"/>
              </a:ext>
            </a:extLst>
          </p:cNvPr>
          <p:cNvSpPr>
            <a:spLocks noGrp="1"/>
          </p:cNvSpPr>
          <p:nvPr/>
        </p:nvSpPr>
        <p:spPr>
          <a:xfrm>
            <a:off x="1333500" y="3009900"/>
            <a:ext cx="9525000" cy="619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775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2775">
                <a:solidFill>
                  <a:srgbClr val="161616"/>
                </a:solidFill>
                <a:latin typeface="Arial"/>
                <a:ea typeface="Arial"/>
                <a:cs typeface="Arial"/>
              </a:rPr>
              <a:t>Eren Erberk Erkul</a:t>
            </a:r>
          </a:p>
        </p:txBody>
      </p:sp>
      <p:sp>
        <p:nvSpPr>
          <p:cNvPr id="7" name="Date and venue"/>
          <p:cNvSpPr>
            <a:spLocks noGrp="1"/>
          </p:cNvSpPr>
          <p:nvPr/>
        </p:nvSpPr>
        <p:spPr>
          <a:xfrm>
            <a:off x="1333500" y="3733800"/>
            <a:ext cx="9525000" cy="38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95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1950">
                <a:solidFill>
                  <a:srgbClr val="161616"/>
                </a:solidFill>
                <a:latin typeface="Arial"/>
                <a:ea typeface="Arial"/>
                <a:cs typeface="Arial"/>
              </a:rPr>
              <a:t>Wed, September 23, Pisa</a:t>
            </a:r>
          </a:p>
        </p:txBody>
      </p:sp>
      <p:pic>
        <p:nvPicPr>
          <p:cNvPr id="6" name="Slide_1_Shape_6" descr="Official Weizmann Tree of Life emblem. Original artwork cropped to the tree only."/>
          <p:cNvPicPr>
            <a:picLocks noChangeAspect="1"/>
          </p:cNvPicPr>
          <p:nvPr/>
        </p:nvPicPr>
        <p:blipFill>
          <a:blip r:embed="rId2"/>
          <a:srcRect l="35500" t="6061" r="35667" b="53110"/>
          <a:stretch/>
        </p:blipFill>
        <p:spPr>
          <a:xfrm>
            <a:off x="5238750" y="4257675"/>
            <a:ext cx="171450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6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634E33-8119-939D-5069-3EEEE0051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596" y="0"/>
            <a:ext cx="8680808" cy="689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40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87C509-9CFD-4121-9ABD-0F3D963593A1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The emergence of solitons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517846" y="1371600"/>
            <a:ext cx="7146783" cy="45243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F8ADDD3-1C05-4315-9B5C-77DAA71024FE}"/>
              </a:ext>
            </a:extLst>
          </p:cNvPr>
          <p:cNvSpPr>
            <a:spLocks noGrp="1"/>
          </p:cNvSpPr>
          <p:nvPr/>
        </p:nvSpPr>
        <p:spPr>
          <a:xfrm>
            <a:off x="1714500" y="6181725"/>
            <a:ext cx="87630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00">
                <a:solidFill>
                  <a:srgbClr val="555555"/>
                </a:solidFill>
                <a:latin typeface="Arial"/>
                <a:ea typeface="Arial"/>
                <a:cs typeface="Arial"/>
              </a:rPr>
              <a:t>Zabusky &amp; Kruskal · Physical Review Letters (1965), Fig. 1</a:t>
            </a:r>
          </a:p>
        </p:txBody>
      </p:sp>
    </p:spTree>
    <p:extLst>
      <p:ext uri="{BB962C8B-B14F-4D97-AF65-F5344CB8AC3E}">
        <p14:creationId xmlns:p14="http://schemas.microsoft.com/office/powerpoint/2010/main" val="1113914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4200EC-F34C-485B-A8F5-C31A92EF3131}"/>
              </a:ext>
            </a:extLst>
          </p:cNvPr>
          <p:cNvSpPr>
            <a:spLocks noGrp="1"/>
          </p:cNvSpPr>
          <p:nvPr/>
        </p:nvSpPr>
        <p:spPr>
          <a:xfrm>
            <a:off x="1103992" y="916046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225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600" dirty="0" err="1">
                <a:solidFill>
                  <a:srgbClr val="003C71"/>
                </a:solidFill>
                <a:latin typeface="Arial"/>
                <a:ea typeface="Arial"/>
                <a:cs typeface="Arial"/>
              </a:rPr>
              <a:t>KdV</a:t>
            </a:r>
            <a:r>
              <a:rPr sz="3600" dirty="0">
                <a:solidFill>
                  <a:srgbClr val="003C71"/>
                </a:solidFill>
                <a:latin typeface="Arial"/>
                <a:ea typeface="Arial"/>
                <a:cs typeface="Arial"/>
              </a:rPr>
              <a:t> Equation</a:t>
            </a:r>
          </a:p>
        </p:txBody>
      </p:sp>
      <p:pic>
        <p:nvPicPr>
          <p:cNvPr id="4" name="Graphic 3" descr="Normalized KdV equation: phi_t + 6 phi phi_x + phi_xxx = 0. Nonlinear steepening in red; dispersion in blue.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025651" y="2150439"/>
            <a:ext cx="8953500" cy="330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71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CEAF6F-7749-4E99-A3AB-D4F0883325A5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Vacuum fields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r="62100" b="27000"/>
          <a:stretch/>
        </p:blipFill>
        <p:spPr>
          <a:xfrm>
            <a:off x="952500" y="1571625"/>
            <a:ext cx="3000375" cy="40481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9C33CE-A1D0-4C74-9B0A-E24FBB926580}"/>
              </a:ext>
            </a:extLst>
          </p:cNvPr>
          <p:cNvSpPr>
            <a:spLocks noGrp="1"/>
          </p:cNvSpPr>
          <p:nvPr/>
        </p:nvSpPr>
        <p:spPr>
          <a:xfrm>
            <a:off x="4619625" y="2105025"/>
            <a:ext cx="6143625" cy="2524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2475">
                <a:solidFill>
                  <a:srgbClr val="171717"/>
                </a:solidFill>
                <a:latin typeface="Arial"/>
                <a:ea typeface="Arial"/>
                <a:cs typeface="Arial"/>
              </a:defRPr>
            </a:pPr>
            <a:r>
              <a:rPr sz="2475" dirty="0">
                <a:solidFill>
                  <a:srgbClr val="171717"/>
                </a:solidFill>
                <a:latin typeface="Arial"/>
                <a:ea typeface="Arial"/>
                <a:cs typeface="Arial"/>
              </a:rPr>
              <a:t>“Every measurement can yield only an average value of the amplitude in a very small region of space and during a very short interval of time.”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B64766-7F62-47DE-878F-B925C7DF2CAB}"/>
              </a:ext>
            </a:extLst>
          </p:cNvPr>
          <p:cNvSpPr>
            <a:spLocks noGrp="1"/>
          </p:cNvSpPr>
          <p:nvPr/>
        </p:nvSpPr>
        <p:spPr>
          <a:xfrm>
            <a:off x="4619625" y="4857750"/>
            <a:ext cx="6143625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1725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555555"/>
                </a:solidFill>
                <a:latin typeface="Arial"/>
                <a:ea typeface="Arial"/>
                <a:cs typeface="Arial"/>
              </a:rPr>
              <a:t>Werner Heisenberg, 1930</a:t>
            </a:r>
          </a:p>
          <a:p>
            <a:pPr algn="l">
              <a:defRPr sz="1725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555555"/>
                </a:solidFill>
                <a:latin typeface="Arial"/>
                <a:ea typeface="Arial"/>
                <a:cs typeface="Arial"/>
              </a:rPr>
              <a:t>The Physical Principles of the Quantum Theory</a:t>
            </a:r>
          </a:p>
        </p:txBody>
      </p:sp>
    </p:spTree>
    <p:extLst>
      <p:ext uri="{BB962C8B-B14F-4D97-AF65-F5344CB8AC3E}">
        <p14:creationId xmlns:p14="http://schemas.microsoft.com/office/powerpoint/2010/main" val="1109814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4A9688-77D7-87E3-C0F7-BE58D0B664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999" r="1004" b="7896"/>
          <a:stretch/>
        </p:blipFill>
        <p:spPr>
          <a:xfrm>
            <a:off x="2248818" y="2195496"/>
            <a:ext cx="7694364" cy="4662504"/>
          </a:xfrm>
          <a:prstGeom prst="rect">
            <a:avLst/>
          </a:prstGeom>
        </p:spPr>
      </p:pic>
      <p:sp>
        <p:nvSpPr>
          <p:cNvPr id="50" name="Vacuum is Dispersive">
            <a:extLst>
              <a:ext uri="{FF2B5EF4-FFF2-40B4-BE49-F238E27FC236}">
                <a16:creationId xmlns:a16="http://schemas.microsoft.com/office/drawing/2014/main" id="{0CA2A87D-5216-4D6D-BA1B-2A6680FECEA3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 dirty="0">
                <a:solidFill>
                  <a:srgbClr val="003C71"/>
                </a:solidFill>
                <a:latin typeface="Arial"/>
                <a:ea typeface="Arial"/>
                <a:cs typeface="Arial"/>
              </a:rPr>
              <a:t>Vacuum is Dispersive</a:t>
            </a:r>
          </a:p>
        </p:txBody>
      </p:sp>
    </p:spTree>
    <p:extLst>
      <p:ext uri="{BB962C8B-B14F-4D97-AF65-F5344CB8AC3E}">
        <p14:creationId xmlns:p14="http://schemas.microsoft.com/office/powerpoint/2010/main" val="2463873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3_Shape_2">
            <a:extLst>
              <a:ext uri="{FF2B5EF4-FFF2-40B4-BE49-F238E27FC236}">
                <a16:creationId xmlns:a16="http://schemas.microsoft.com/office/drawing/2014/main" id="{61DBD544-7ACF-4D9A-A7A3-53662F39C9D0}"/>
              </a:ext>
            </a:extLst>
          </p:cNvPr>
          <p:cNvSpPr>
            <a:spLocks noGrp="1"/>
          </p:cNvSpPr>
          <p:nvPr/>
        </p:nvSpPr>
        <p:spPr>
          <a:xfrm>
            <a:off x="904875" y="2657475"/>
            <a:ext cx="10382250" cy="1352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275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4275">
                <a:solidFill>
                  <a:srgbClr val="161616"/>
                </a:solidFill>
                <a:latin typeface="Arial"/>
                <a:ea typeface="Arial"/>
                <a:cs typeface="Arial"/>
              </a:rPr>
              <a:t>Can dispersion balance collapse?</a:t>
            </a:r>
          </a:p>
        </p:txBody>
      </p:sp>
    </p:spTree>
    <p:extLst>
      <p:ext uri="{BB962C8B-B14F-4D97-AF65-F5344CB8AC3E}">
        <p14:creationId xmlns:p14="http://schemas.microsoft.com/office/powerpoint/2010/main" val="2130830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. Salam and J. Strathdee, Black Holes as Solitons, Physics Letters B 61 (1976), title and abstract from supplied PDF.">
            <a:extLst>
              <a:ext uri="{FF2B5EF4-FFF2-40B4-BE49-F238E27FC236}">
                <a16:creationId xmlns:a16="http://schemas.microsoft.com/office/drawing/2014/main" id="{37634E33-8119-939D-5069-3EEEE0051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857250"/>
            <a:ext cx="10477500" cy="507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40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_4_Shape_4">
            <a:extLst>
              <a:ext uri="{FF2B5EF4-FFF2-40B4-BE49-F238E27FC236}">
                <a16:creationId xmlns:a16="http://schemas.microsoft.com/office/drawing/2014/main" id="{32527922-096B-408C-90A1-B98650858234}"/>
              </a:ext>
            </a:extLst>
          </p:cNvPr>
          <p:cNvSpPr>
            <a:spLocks noGrp="1"/>
          </p:cNvSpPr>
          <p:nvPr/>
        </p:nvSpPr>
        <p:spPr>
          <a:xfrm>
            <a:off x="857250" y="5238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The scalaron</a:t>
            </a:r>
          </a:p>
        </p:txBody>
      </p:sp>
      <p:pic>
        <p:nvPicPr>
          <p:cNvPr id="5" name="Slide_4_Shape_5" descr="LaTeX equation curvature: R+\alpha R^2,\qquad \alpha&gt;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3226815" y="1943100"/>
            <a:ext cx="5738371" cy="1114425"/>
          </a:xfrm>
          <a:prstGeom prst="rect">
            <a:avLst/>
          </a:prstGeom>
        </p:spPr>
      </p:pic>
      <p:pic>
        <p:nvPicPr>
          <p:cNvPr id="6" name="Slide_4_Shape_6" descr="LaTeX equation scalaron: (\Box-m_s^2)R=0,\qquad m_s^2=\frac{1}{6\alpha}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938383" y="4048125"/>
            <a:ext cx="6315234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3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C30DDAA-8B25-4721-B5F0-55DBB5E62FBC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Scalaron dispersion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171700" y="1549614"/>
            <a:ext cx="7848600" cy="3187272"/>
          </a:xfrm>
          <a:prstGeom prst="rect">
            <a:avLst/>
          </a:prstGeom>
        </p:spPr>
      </p:pic>
      <p:pic>
        <p:nvPicPr>
          <p:cNvPr id="7" name="Graphic 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3739610" y="5129936"/>
            <a:ext cx="4712780" cy="10844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F24CE5-B3CC-4EE1-B050-7A5D4B24C988}"/>
              </a:ext>
            </a:extLst>
          </p:cNvPr>
          <p:cNvSpPr>
            <a:spLocks noGrp="1"/>
          </p:cNvSpPr>
          <p:nvPr/>
        </p:nvSpPr>
        <p:spPr>
          <a:xfrm>
            <a:off x="857250" y="6353175"/>
            <a:ext cx="5715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1425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666666"/>
                </a:solidFill>
                <a:latin typeface="Arial"/>
                <a:ea typeface="Arial"/>
                <a:cs typeface="Arial"/>
              </a:rPr>
              <a:t>Free slow-envelope limit</a:t>
            </a:r>
          </a:p>
        </p:txBody>
      </p:sp>
    </p:spTree>
    <p:extLst>
      <p:ext uri="{BB962C8B-B14F-4D97-AF65-F5344CB8AC3E}">
        <p14:creationId xmlns:p14="http://schemas.microsoft.com/office/powerpoint/2010/main" val="74469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CA2A87D-5216-4D6D-BA1B-2A6680FECEA3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The scalaron soliton</a:t>
            </a:r>
          </a:p>
        </p:txBody>
      </p:sp>
      <p:pic>
        <p:nvPicPr>
          <p:cNvPr id="5" name="Graphic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238396" y="1953311"/>
            <a:ext cx="3715207" cy="1065428"/>
          </a:xfrm>
          <a:prstGeom prst="rect">
            <a:avLst/>
          </a:prstGeom>
        </p:spPr>
      </p:pic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3552234" y="4199211"/>
            <a:ext cx="5087531" cy="72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0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22DD4A-F2EB-40D6-99BB-B3BEF0AAE48D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Dispersion and binding</a:t>
            </a:r>
          </a:p>
        </p:txBody>
      </p:sp>
      <p:pic>
        <p:nvPicPr>
          <p:cNvPr id="5" name="Graphic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314575" y="1542544"/>
            <a:ext cx="7562850" cy="3172837"/>
          </a:xfrm>
          <a:prstGeom prst="rect">
            <a:avLst/>
          </a:prstGeom>
        </p:spPr>
      </p:pic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3962114" y="5148072"/>
            <a:ext cx="4267772" cy="116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2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5B5866-FE55-4596-8D1C-9775E375862B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Exact gravitational evolution</a:t>
            </a:r>
          </a:p>
        </p:txBody>
      </p:sp>
      <p:pic>
        <p:nvPicPr>
          <p:cNvPr id="5" name="Graphic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3772776" y="2146954"/>
            <a:ext cx="4646447" cy="744817"/>
          </a:xfrm>
          <a:prstGeom prst="rect">
            <a:avLst/>
          </a:prstGeom>
        </p:spPr>
      </p:pic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830773" y="4261199"/>
            <a:ext cx="6530454" cy="76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31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B06A9B-C226-4AA1-BF0F-567006602402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Contraction and re-expansion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ditable equation"/>
              <p:cNvSpPr>
                <a:spLocks noGrp="1"/>
              </p:cNvSpPr>
              <p:nvPr/>
            </p:nvSpPr>
            <p:spPr>
              <a:xfrm>
                <a:off x="857250" y="1857375"/>
                <a:ext cx="10477500" cy="19050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3200">
                    <a:solidFill>
                      <a:srgbClr val="000000"/>
                    </a:solidFill>
                    <a:latin typeface="Cambria Math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ℛ</m:t>
                      </m:r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″ ≥ </m:t>
                      </m:r>
                      <m:limLow>
                        <m:limLow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sz="3200" i="1">
                                  <a:solidFill>
                                    <a:srgbClr val="003C7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32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</a:rPr>
                                        <m:t>ℛ</m:t>
                                      </m:r>
                                    </m:e>
                                    <m:sup>
                                      <m:r>
                                        <a:rPr sz="32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sz="8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003C71"/>
                                  </a:solidFill>
                                  <a:latin typeface="Arial"/>
                                </a:rPr>
                                <m:t>Gradient</m:t>
                              </m:r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003C71"/>
                                  </a:solidFill>
                                  <a:latin typeface="Arial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003C71"/>
                                  </a:solidFill>
                                  <a:latin typeface="Arial"/>
                                </a:rPr>
                                <m:t>support</m:t>
                              </m:r>
                            </m:e>
                          </m:eqArr>
                        </m:lim>
                      </m:limLow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 − </m:t>
                      </m:r>
                      <m:limLow>
                        <m:limLow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sz="3200" i="1">
                                  <a:solidFill>
                                    <a:srgbClr val="B222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>
                                <m:fPr>
                                  <m:ctrlPr>
                                    <a:rPr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𝑑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32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</a:rPr>
                                        <m:t>ℛ</m:t>
                                      </m:r>
                                    </m:e>
                                    <m:sup>
                                      <m:r>
                                        <a:rPr sz="32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sz="8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B22222"/>
                                  </a:solidFill>
                                  <a:latin typeface="Arial"/>
                                </a:rPr>
                                <m:t>Gravity</m:t>
                              </m:r>
                            </m:e>
                          </m:eqArr>
                        </m:lim>
                      </m:limLow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 &gt; 0,   </m:t>
                      </m:r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ℛ</m:t>
                      </m:r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 &lt; </m:t>
                      </m:r>
                      <m:f>
                        <m:f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sz="3200"/>
              </a:p>
            </p:txBody>
          </p:sp>
        </mc:Choice>
        <mc:Fallback xmlns="">
          <p:sp>
            <p:nvSpPr>
              <p:cNvPr id="5" name="Editable equation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50" y="1857375"/>
                <a:ext cx="10477500" cy="1905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CY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phic 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183971" y="4230586"/>
            <a:ext cx="3824059" cy="78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B06A9B-C226-4AA1-BF0F-567006602402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Gradient support at strong compactness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ditable equation"/>
              <p:cNvSpPr>
                <a:spLocks noGrp="1"/>
              </p:cNvSpPr>
              <p:nvPr/>
            </p:nvSpPr>
            <p:spPr>
              <a:xfrm>
                <a:off x="857250" y="2619375"/>
                <a:ext cx="10477500" cy="14763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3200">
                    <a:solidFill>
                      <a:srgbClr val="000000"/>
                    </a:solidFill>
                    <a:latin typeface="Cambria Math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(2 − 3</m:t>
                      </m:r>
                      <m:sSub>
                        <m:sSub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∗</m:t>
                          </m:r>
                        </m:sub>
                      </m:sSub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𝑋</m:t>
                      </m:r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 &gt; </m:t>
                      </m:r>
                      <m:sSub>
                        <m:sSub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∗</m:t>
                          </m:r>
                        </m:sub>
                      </m:sSub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𝑌</m:t>
                      </m:r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 + 6</m:t>
                      </m:r>
                      <m:sSub>
                        <m:sSub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𝑍</m:t>
                      </m:r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,   </m:t>
                      </m:r>
                      <m:sSub>
                        <m:sSub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∗</m:t>
                          </m:r>
                        </m:sub>
                      </m:sSub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 &lt; </m:t>
                      </m:r>
                      <m:f>
                        <m:f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sz="3200"/>
              </a:p>
            </p:txBody>
          </p:sp>
        </mc:Choice>
        <mc:Fallback xmlns="">
          <p:sp>
            <p:nvSpPr>
              <p:cNvPr id="5" name="Editable equation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50" y="2619375"/>
                <a:ext cx="10477500" cy="1476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C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33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_8_Shape_4">
            <a:extLst>
              <a:ext uri="{FF2B5EF4-FFF2-40B4-BE49-F238E27FC236}">
                <a16:creationId xmlns:a16="http://schemas.microsoft.com/office/drawing/2014/main" id="{B1309E46-1265-497E-8D7E-484763A0B933}"/>
              </a:ext>
            </a:extLst>
          </p:cNvPr>
          <p:cNvSpPr>
            <a:spLocks noGrp="1"/>
          </p:cNvSpPr>
          <p:nvPr/>
        </p:nvSpPr>
        <p:spPr>
          <a:xfrm>
            <a:off x="857250" y="5238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Strong compactness</a:t>
            </a:r>
          </a:p>
        </p:txBody>
      </p:sp>
      <p:pic>
        <p:nvPicPr>
          <p:cNvPr id="5" name="Slide_8_Shape_5" descr="LaTeX equation compact-oscillation: H_J=\frac q{\sqrt3}\sin t+O_T(q^2)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3658916" y="2066925"/>
            <a:ext cx="4874169" cy="1219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Editable equation"/>
              <p:cNvSpPr>
                <a:spLocks noGrp="1"/>
              </p:cNvSpPr>
              <p:nvPr/>
            </p:nvSpPr>
            <p:spPr>
              <a:xfrm>
                <a:off x="857250" y="3810000"/>
                <a:ext cx="10477500" cy="20955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3200">
                    <a:solidFill>
                      <a:srgbClr val="000000"/>
                    </a:solidFill>
                    <a:latin typeface="Cambria Math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𝐽</m:t>
                              </m:r>
                            </m:sub>
                          </m:sSub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𝐽</m:t>
                              </m:r>
                            </m:sub>
                          </m:sSub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(0)</m:t>
                          </m:r>
                        </m:den>
                      </m:f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 = 1 </m:t>
                      </m:r>
                      <m:limLow>
                        <m:limLow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sz="3200" i="1">
                                  <a:solidFill>
                                    <a:srgbClr val="B222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32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</a:rPr>
                                        <m:t>𝜋</m:t>
                                      </m:r>
                                    </m:e>
                                    <m:sup>
                                      <m:r>
                                        <a:rPr sz="32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32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sz="3200">
                                          <a:solidFill>
                                            <a:srgbClr val="00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sz="8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B22222"/>
                                  </a:solidFill>
                                  <a:latin typeface="Arial"/>
                                </a:rPr>
                                <m:t>Inward</m:t>
                              </m:r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B22222"/>
                                  </a:solidFill>
                                  <a:latin typeface="Arial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B22222"/>
                                  </a:solidFill>
                                  <a:latin typeface="Arial"/>
                                </a:rPr>
                                <m:t>drift</m:t>
                              </m:r>
                            </m:e>
                          </m:eqArr>
                        </m:lim>
                      </m:limLow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 + </m:t>
                      </m:r>
                      <m:sSub>
                        <m:sSub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  <m:sub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sz="3200"/>
              </a:p>
            </p:txBody>
          </p:sp>
        </mc:Choice>
        <mc:Fallback xmlns="">
          <p:sp>
            <p:nvSpPr>
              <p:cNvPr id="6" name="Editable equation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50" y="3810000"/>
                <a:ext cx="10477500" cy="2095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CY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067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9_Shape_3">
            <a:extLst>
              <a:ext uri="{FF2B5EF4-FFF2-40B4-BE49-F238E27FC236}">
                <a16:creationId xmlns:a16="http://schemas.microsoft.com/office/drawing/2014/main" id="{BC41D500-569E-4BF9-B6BE-2C1D5CFC4B61}"/>
              </a:ext>
            </a:extLst>
          </p:cNvPr>
          <p:cNvSpPr>
            <a:spLocks noGrp="1"/>
          </p:cNvSpPr>
          <p:nvPr/>
        </p:nvSpPr>
        <p:spPr>
          <a:xfrm>
            <a:off x="857250" y="5238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The Lamarina</a:t>
            </a:r>
          </a:p>
        </p:txBody>
      </p:sp>
      <p:pic>
        <p:nvPicPr>
          <p:cNvPr id="4" name="Slide_9_Shape_4" descr="Original paper figure: lamarina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470654" y="1600200"/>
            <a:ext cx="9250693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22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10_Shape_3">
            <a:extLst>
              <a:ext uri="{FF2B5EF4-FFF2-40B4-BE49-F238E27FC236}">
                <a16:creationId xmlns:a16="http://schemas.microsoft.com/office/drawing/2014/main" id="{78D0753D-02CD-4685-9A16-F1FA85654058}"/>
              </a:ext>
            </a:extLst>
          </p:cNvPr>
          <p:cNvSpPr>
            <a:spLocks noGrp="1"/>
          </p:cNvSpPr>
          <p:nvPr/>
        </p:nvSpPr>
        <p:spPr>
          <a:xfrm>
            <a:off x="857250" y="5238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>
                <a:solidFill>
                  <a:srgbClr val="003C71"/>
                </a:solidFill>
                <a:latin typeface="Arial"/>
                <a:ea typeface="Arial"/>
                <a:cs typeface="Arial"/>
              </a:rPr>
              <a:t>A regular lapse well</a:t>
            </a:r>
          </a:p>
        </p:txBody>
      </p:sp>
      <p:pic>
        <p:nvPicPr>
          <p:cNvPr id="4" name="Slide_10_Shape_4" descr="Original paper figure: lapse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528682" y="1457325"/>
            <a:ext cx="7134635" cy="48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07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350CE9-AD16-487B-A150-DA5FF1E14A64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 dirty="0">
                <a:solidFill>
                  <a:srgbClr val="003C71"/>
                </a:solidFill>
                <a:latin typeface="Arial"/>
                <a:ea typeface="Arial"/>
                <a:cs typeface="Arial"/>
              </a:rPr>
              <a:t>The wall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494750" y="1897494"/>
            <a:ext cx="7202500" cy="1224686"/>
          </a:xfrm>
          <a:prstGeom prst="rect">
            <a:avLst/>
          </a:prstGeom>
        </p:spPr>
      </p:pic>
      <p:pic>
        <p:nvPicPr>
          <p:cNvPr id="7" name="Graphic 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3920947" y="4363136"/>
            <a:ext cx="4350106" cy="106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9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DE673BC-8CC7-4823-8707-5D56FB6576EC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 dirty="0">
                <a:solidFill>
                  <a:srgbClr val="003C71"/>
                </a:solidFill>
                <a:latin typeface="Arial"/>
                <a:ea typeface="Arial"/>
                <a:cs typeface="Arial"/>
              </a:rPr>
              <a:t>Radiation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ditable equation"/>
              <p:cNvSpPr>
                <a:spLocks noGrp="1"/>
              </p:cNvSpPr>
              <p:nvPr/>
            </p:nvSpPr>
            <p:spPr>
              <a:xfrm>
                <a:off x="857250" y="1857375"/>
                <a:ext cx="10477500" cy="19050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/>
              <a:p>
                <a:pPr algn="ctr">
                  <a:defRPr sz="3200">
                    <a:solidFill>
                      <a:srgbClr val="000000"/>
                    </a:solidFill>
                    <a:latin typeface="Cambria Math"/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sz="3200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 = </m:t>
                      </m:r>
                      <m:limLow>
                        <m:limLow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sz="3200" i="1">
                                  <a:solidFill>
                                    <a:srgbClr val="003C7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sz="32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𝛺</m:t>
                                  </m:r>
                                </m:e>
                                <m:sup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sz="16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003C71"/>
                                  </a:solidFill>
                                  <a:latin typeface="Arial"/>
                                </a:rPr>
                                <m:t>Second</m:t>
                              </m:r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003C71"/>
                                  </a:solidFill>
                                  <a:latin typeface="Arial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003C71"/>
                                  </a:solidFill>
                                  <a:latin typeface="Arial"/>
                                </a:rPr>
                                <m:t>harmonic</m:t>
                              </m:r>
                            </m:e>
                          </m:eqArr>
                        </m:lim>
                      </m:limLow>
                      <m:r>
                        <a:rPr sz="3200">
                          <a:solidFill>
                            <a:srgbClr val="000000"/>
                          </a:solidFill>
                          <a:latin typeface="Cambria Math"/>
                        </a:rPr>
                        <m:t> − </m:t>
                      </m:r>
                      <m:limLow>
                        <m:limLowPr>
                          <m:ctrlPr>
                            <a:rPr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sz="3200" i="1">
                                  <a:solidFill>
                                    <a:srgbClr val="B222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sSubSup>
                                <m:sSubSupPr>
                                  <m:ctrlPr>
                                    <a:rPr sz="3200" i="1">
                                      <a:solidFill>
                                        <a:srgbClr val="B222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sz="3200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groupChr>
                        </m:e>
                        <m:lim>
                          <m:eqArr>
                            <m:eqArrPr>
                              <m:ctrlPr>
                                <a:rPr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sz="80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 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B22222"/>
                                  </a:solidFill>
                                  <a:latin typeface="Arial"/>
                                </a:rPr>
                                <m:t>Mass</m:t>
                              </m:r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B22222"/>
                                  </a:solidFill>
                                  <a:latin typeface="Arial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sz="1600">
                                  <a:solidFill>
                                    <a:srgbClr val="B22222"/>
                                  </a:solidFill>
                                  <a:latin typeface="Arial"/>
                                </a:rPr>
                                <m:t>threshold</m:t>
                              </m:r>
                            </m:e>
                          </m:eqArr>
                        </m:lim>
                      </m:limLow>
                    </m:oMath>
                  </m:oMathPara>
                </a14:m>
                <a:endParaRPr sz="3200"/>
              </a:p>
            </p:txBody>
          </p:sp>
        </mc:Choice>
        <mc:Fallback xmlns="">
          <p:sp>
            <p:nvSpPr>
              <p:cNvPr id="5" name="Editable equation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50" y="1857375"/>
                <a:ext cx="10477500" cy="1905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CY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phic 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3431286" y="4141794"/>
            <a:ext cx="5329428" cy="98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3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3CE6F8-6B2E-4FBE-91A4-78142902CA4D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45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450" dirty="0">
                <a:solidFill>
                  <a:srgbClr val="003C71"/>
                </a:solidFill>
                <a:latin typeface="Arial"/>
                <a:ea typeface="Arial"/>
                <a:cs typeface="Arial"/>
              </a:rPr>
              <a:t>The core power bound</a:t>
            </a:r>
          </a:p>
        </p:txBody>
      </p:sp>
      <p:pic>
        <p:nvPicPr>
          <p:cNvPr id="5" name="Graphic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158863" y="2059629"/>
            <a:ext cx="3874275" cy="748017"/>
          </a:xfrm>
          <a:prstGeom prst="rect">
            <a:avLst/>
          </a:prstGeom>
        </p:spPr>
      </p:pic>
      <p:pic>
        <p:nvPicPr>
          <p:cNvPr id="6" name="Graphic 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4880191" y="4140556"/>
            <a:ext cx="2431618" cy="118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5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4200EC-F34C-485B-A8F5-C31A92EF3131}"/>
              </a:ext>
            </a:extLst>
          </p:cNvPr>
          <p:cNvSpPr>
            <a:spLocks noGrp="1"/>
          </p:cNvSpPr>
          <p:nvPr/>
        </p:nvSpPr>
        <p:spPr>
          <a:xfrm>
            <a:off x="857250" y="561975"/>
            <a:ext cx="104775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3225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3225">
                <a:solidFill>
                  <a:srgbClr val="003C71"/>
                </a:solidFill>
                <a:latin typeface="Arial"/>
                <a:ea typeface="Arial"/>
                <a:cs typeface="Arial"/>
              </a:rPr>
              <a:t>A Field-Theoretic Origin?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524000" y="2920343"/>
            <a:ext cx="9144000" cy="1674539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79C9D6E5-2FAA-4792-A21F-65EF6B764C6B}"/>
              </a:ext>
            </a:extLst>
          </p:cNvPr>
          <p:cNvSpPr>
            <a:spLocks noGrp="1"/>
          </p:cNvSpPr>
          <p:nvPr/>
        </p:nvSpPr>
        <p:spPr>
          <a:xfrm>
            <a:off x="857250" y="6238875"/>
            <a:ext cx="85725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defRPr sz="1425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1400" dirty="0" err="1">
                <a:solidFill>
                  <a:srgbClr val="666666"/>
                </a:solidFill>
                <a:latin typeface="Arial"/>
                <a:ea typeface="Arial"/>
                <a:cs typeface="Arial"/>
              </a:rPr>
              <a:t>Bezrukov</a:t>
            </a:r>
            <a:r>
              <a:rPr sz="1400" dirty="0">
                <a:solidFill>
                  <a:srgbClr val="666666"/>
                </a:solidFill>
                <a:latin typeface="Arial"/>
                <a:ea typeface="Arial"/>
                <a:cs typeface="Arial"/>
              </a:rPr>
              <a:t> &amp; Shaposhnikov (2008)</a:t>
            </a:r>
          </a:p>
        </p:txBody>
      </p:sp>
    </p:spTree>
    <p:extLst>
      <p:ext uri="{BB962C8B-B14F-4D97-AF65-F5344CB8AC3E}">
        <p14:creationId xmlns:p14="http://schemas.microsoft.com/office/powerpoint/2010/main" val="1069371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13_Shape_3">
            <a:extLst>
              <a:ext uri="{FF2B5EF4-FFF2-40B4-BE49-F238E27FC236}">
                <a16:creationId xmlns:a16="http://schemas.microsoft.com/office/drawing/2014/main" id="{4D7D310A-2698-4061-9D8A-A99257951E09}"/>
              </a:ext>
            </a:extLst>
          </p:cNvPr>
          <p:cNvSpPr>
            <a:spLocks noGrp="1"/>
          </p:cNvSpPr>
          <p:nvPr/>
        </p:nvSpPr>
        <p:spPr>
          <a:xfrm>
            <a:off x="904875" y="1981200"/>
            <a:ext cx="10382250" cy="1752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435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r>
              <a:rPr sz="4350" dirty="0">
                <a:solidFill>
                  <a:srgbClr val="161616"/>
                </a:solidFill>
                <a:latin typeface="Arial"/>
                <a:ea typeface="Arial"/>
                <a:cs typeface="Arial"/>
              </a:rPr>
              <a:t>Are Singularities Solitons?</a:t>
            </a:r>
          </a:p>
          <a:p>
            <a:pPr algn="ctr">
              <a:defRPr sz="4350">
                <a:solidFill>
                  <a:srgbClr val="161616"/>
                </a:solidFill>
                <a:latin typeface="Arial"/>
                <a:ea typeface="Arial"/>
                <a:cs typeface="Arial"/>
              </a:defRPr>
            </a:pPr>
            <a:endParaRPr sz="4350" dirty="0">
              <a:solidFill>
                <a:srgbClr val="16161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Slide_13_Shape_2">
            <a:extLst>
              <a:ext uri="{FF2B5EF4-FFF2-40B4-BE49-F238E27FC236}">
                <a16:creationId xmlns:a16="http://schemas.microsoft.com/office/drawing/2014/main" id="{08DA67A5-334D-4819-9D41-61018E64B367}"/>
              </a:ext>
            </a:extLst>
          </p:cNvPr>
          <p:cNvSpPr>
            <a:spLocks noGrp="1"/>
          </p:cNvSpPr>
          <p:nvPr/>
        </p:nvSpPr>
        <p:spPr>
          <a:xfrm>
            <a:off x="1428750" y="5781675"/>
            <a:ext cx="9334500" cy="428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100">
                <a:solidFill>
                  <a:srgbClr val="003C71"/>
                </a:solidFill>
                <a:latin typeface="Arial"/>
                <a:ea typeface="Arial"/>
                <a:cs typeface="Arial"/>
              </a:defRPr>
            </a:pPr>
            <a:r>
              <a:rPr sz="4000" dirty="0">
                <a:solidFill>
                  <a:srgbClr val="003C71"/>
                </a:solidFill>
                <a:latin typeface="Arial"/>
                <a:ea typeface="Arial"/>
                <a:cs typeface="Arial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7602469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179</Words>
  <Application>Microsoft Macintosh PowerPoint</Application>
  <DocSecurity>0</DocSecurity>
  <PresentationFormat>Widescreen</PresentationFormat>
  <Paragraphs>34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Cambria Math</vt:lpstr>
      <vt:lpstr>ChatGPT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Singularities as Solitons</dc:title>
  <dc:creator>Eren Erberk Erkul</dc:creator>
  <cp:lastModifiedBy>Microsoft Office User</cp:lastModifiedBy>
  <cp:revision>11</cp:revision>
  <dcterms:created xsi:type="dcterms:W3CDTF">2026-09-19T13:49:42Z</dcterms:created>
  <dcterms:modified xsi:type="dcterms:W3CDTF">2026-09-23T11:04:45Z</dcterms:modified>
</cp:coreProperties>
</file>