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9" r:id="rId11"/>
    <p:sldId id="264" r:id="rId12"/>
    <p:sldId id="267" r:id="rId13"/>
    <p:sldId id="272" r:id="rId20"/>
    <p:sldId id="270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3"/>
    <p:restoredTop sz="94610"/>
  </p:normalViewPr>
  <p:slideViewPr>
    <p:cSldViewPr snapToGrid="0" snapToObjects="1">
      <p:cViewPr varScale="1">
        <p:scale>
          <a:sx n="158" d="100"/>
          <a:sy n="158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20" Type="http://schemas.openxmlformats.org/officeDocument/2006/relationships/slide" Target="slides/slide1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9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(~0:20) Title. Greet committee. Joint work with Murat Temiz at METU. State: a deterministic, physics-inspired method for 3-D orientation. Remember to remind the advisor of the session info beforehand.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(~0:40) Take-home: a 3-D orientation problem encoded on a 1-D boundary hologram, where rotation is a shift recovered by FFT. Deterministic, global, and cheaper - O(L^3 log L). One sentence each on the reveals, then invite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(~0:50) Orientation estimation is an inverse problem. Reveal the three domains (click): robotics, cryo-EM / molecular reconstruction, vision. Common setting: band-limited data on a sphere. Goal is the rotation R in SO(3).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(~0:50) Two camps. Full rotation-group correlation: globally reliable but O(L^4). Local methods like ICP: cheap but need good initialization and stick in local minima (reveal). The gap we target (reveal): deterministic, global, and fast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(~1:10) Core idea, borrowed from the holographic principle ('t Hooft, Susskind): encode a higher-dimensional problem on a lower-dimensional boundary. Reveal: the bulk is SO(3); the boundary is a 1-D hologram; a bulk rotation R_z(alpha) becomes a rigid shift of the hologram. Point to the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(~1:00) Represent the object as a function on the sphere, expanded in spherical harmonics to band-limit L. Reveal: Y factorizes into a Legendre polar part times an azimuthal Fourier mode e^{i m phi}. ell is total angular frequency; m is the azimuthal order. That azimuthal factor is the lever we pull.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(~0:50) The (ell,m) grid. Reveal: m sets east-west nodal lines; ell-|m| sets north-south circles. Key point for us: the highest |m| modes are squashed onto the equator, so they are exactly what a boundary hologram captures best.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(~1:20) Under Euler z-y-z, coefficients transform by the Wigner-D matrix. Reveal: in operator form the azimuthal rotations alpha, gamma are diagonal phase matrices E and F; the only inter-m mixing is the reduced matrix d(beta). Reveal: at beta=0, d is the identity, so readout is exact. Small beta = phase-dominance regime.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(~1:20) Because azimuthal rotation is a phase ramp, projecting onto a 1-D complex boundary sequence turns the rotation into a rigid shift. Reveal: recover alpha and gamma by FFT phase correlation - fast and deterministic. Reveal: the remaining polar angle beta is a cheap 1-D search; our quadrupole principal-axis gauge keeps beta small so we stay in the exact regime.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(~1:00) The bulk holds ~ (L+1)^2 coefficients; the boundary hologram is a line of length 2L+1. Reveal M = 2L+1. Reveal the loss law: the boundary retains the rotation Fisher information at a fraction ~ 4/L of the bulk - a closed form from a per-isotype Cauchy-Schwarz argument. Lossy, but provably enough to fix the orientation.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A0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3108960"/>
            <a:ext cx="5852160" cy="5852160"/>
          </a:xfrm>
          <a:prstGeom prst="ellipse">
            <a:avLst/>
          </a:prstGeom>
          <a:ln w="16510">
            <a:solidFill>
              <a:srgbClr val="C8102E">
                <a:alpha val="26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9326880" y="4206240"/>
            <a:ext cx="3657600" cy="3657600"/>
          </a:xfrm>
          <a:prstGeom prst="ellipse">
            <a:avLst/>
          </a:prstGeom>
          <a:ln w="12700">
            <a:solidFill>
              <a:srgbClr val="EBC4CF">
                <a:alpha val="2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Shape 2"/>
          <p:cNvSpPr/>
          <p:nvPr/>
        </p:nvSpPr>
        <p:spPr>
          <a:xfrm>
            <a:off x="7040880" y="1920240"/>
            <a:ext cx="8229600" cy="8229600"/>
          </a:xfrm>
          <a:prstGeom prst="ellipse">
            <a:avLst/>
          </a:prstGeom>
          <a:ln w="12700">
            <a:solidFill>
              <a:srgbClr val="9E1B32">
                <a:alpha val="4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841248" y="713232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kern="0" spc="24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METU   ·   PHYSICS 400  FINAL PRESENTATION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04672" y="1481328"/>
            <a:ext cx="112471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600" b="1" kern="0" spc="6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Holographic Spectral Alignment</a:t>
            </a:r>
            <a:endParaRPr lang="en-US" sz="4600" dirty="0"/>
          </a:p>
        </p:txBody>
      </p:sp>
      <p:sp>
        <p:nvSpPr>
          <p:cNvPr id="7" name="Text 5"/>
          <p:cNvSpPr/>
          <p:nvPr/>
        </p:nvSpPr>
        <p:spPr>
          <a:xfrm>
            <a:off x="841248" y="2670048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i="1" dirty="0">
                <a:solidFill>
                  <a:srgbClr val="EBC4C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Recovering 3-D orientation from boundary information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841248" y="3822192"/>
            <a:ext cx="91440" cy="228600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9" name="Text 7"/>
          <p:cNvSpPr/>
          <p:nvPr/>
        </p:nvSpPr>
        <p:spPr>
          <a:xfrm>
            <a:off x="1188720" y="3822192"/>
            <a:ext cx="10058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700" b="1" kern="0" spc="4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Eren Erberk Erkul</a:t>
            </a:r>
            <a:endParaRPr lang="en-US" sz="3700" dirty="0"/>
          </a:p>
        </p:txBody>
      </p:sp>
      <p:sp>
        <p:nvSpPr>
          <p:cNvPr id="10" name="Text 8"/>
          <p:cNvSpPr/>
          <p:nvPr/>
        </p:nvSpPr>
        <p:spPr>
          <a:xfrm>
            <a:off x="1207008" y="4645152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   </a:t>
            </a:r>
            <a:r>
              <a:rPr lang="en-US" sz="2200" dirty="0">
                <a:solidFill>
                  <a:srgbClr val="EBC4C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Murat Temiz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207008" y="5193792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C9AE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Middle East Technical University, Ankara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1207008" y="5779008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Thursday, 11 June 2026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300" b="1">
                <a:solidFill>
                  <a:srgbClr val="9E1B32"/>
                </a:solidFill>
                <a:latin typeface="Georgia"/>
              </a:rPr>
              <a:t>Numerical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527" y="1335024"/>
            <a:ext cx="3611880" cy="438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700" b="1" dirty="0">
                <a:solidFill>
                  <a:srgbClr val="9E1B32"/>
                </a:solidFill>
                <a:latin typeface="Georgia"/>
              </a:rPr>
              <a:t>Faster — 8× at L = 48</a:t>
            </a:r>
          </a:p>
        </p:txBody>
      </p:sp>
      <p:pic>
        <p:nvPicPr>
          <p:cNvPr id="5" name="Picture 4" descr="slide_spe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" y="1810512"/>
            <a:ext cx="4497097" cy="3678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4380" y="1335024"/>
            <a:ext cx="3611880" cy="438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700" b="1" dirty="0">
                <a:solidFill>
                  <a:srgbClr val="9E1B32"/>
                </a:solidFill>
                <a:latin typeface="Georgia"/>
              </a:rPr>
              <a:t>Fast &amp; reliable vs. FPFH</a:t>
            </a:r>
          </a:p>
        </p:txBody>
      </p:sp>
      <p:pic>
        <p:nvPicPr>
          <p:cNvPr id="9" name="Picture 8" descr="slide_registr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52" y="1810512"/>
            <a:ext cx="4875503" cy="39385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300" b="1">
                <a:solidFill>
                  <a:srgbClr val="9E1B32"/>
                </a:solidFill>
                <a:latin typeface="Georgia"/>
              </a:rPr>
              <a:t>A Reciprocal Prediction</a:t>
            </a:r>
          </a:p>
        </p:txBody>
      </p:sp>
      <p:pic>
        <p:nvPicPr>
          <p:cNvPr id="4" name="Picture 3" descr="eq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04" y="2697480"/>
            <a:ext cx="6766560" cy="1759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4526280"/>
            <a:ext cx="10515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i="1">
                <a:solidFill>
                  <a:srgbClr val="7A7073"/>
                </a:solidFill>
                <a:latin typeface="Georgia"/>
              </a:rPr>
              <a:t>a log-area correction to the Bekenstein–Hawking law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2A0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194560" y="-2194560"/>
            <a:ext cx="6217920" cy="6217920"/>
          </a:xfrm>
          <a:prstGeom prst="ellipse">
            <a:avLst/>
          </a:prstGeom>
          <a:ln w="12700">
            <a:solidFill>
              <a:srgbClr val="9E1B32">
                <a:alpha val="40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8961120" y="3017520"/>
            <a:ext cx="6217920" cy="6217920"/>
          </a:xfrm>
          <a:prstGeom prst="ellipse">
            <a:avLst/>
          </a:prstGeom>
          <a:ln w="15240">
            <a:solidFill>
              <a:srgbClr val="C8102E">
                <a:alpha val="28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0" y="777240"/>
            <a:ext cx="1219169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25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TAKE-HOME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0" y="1463040"/>
            <a:ext cx="12191695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3-D bulk   </a:t>
            </a:r>
            <a:r>
              <a:rPr lang="en-US" sz="5400" b="1" dirty="0">
                <a:solidFill>
                  <a:srgbClr val="C810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⟷</a:t>
            </a:r>
            <a:r>
              <a:rPr lang="en-US" sz="5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  1-D hologram</a:t>
            </a:r>
            <a:endParaRPr lang="en-US" sz="5400" dirty="0"/>
          </a:p>
        </p:txBody>
      </p:sp>
      <p:pic>
        <p:nvPicPr>
          <p:cNvPr id="6" name="Image 0" descr="eq/complexity_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03" y="2926080"/>
            <a:ext cx="7574890" cy="9144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93914" y="4389120"/>
            <a:ext cx="1219169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Deterministic · global · no initialization</a:t>
            </a:r>
            <a:endParaRPr lang="en-US" sz="2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560" y="2148840"/>
            <a:ext cx="1042416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000" b="1" dirty="0">
                <a:solidFill>
                  <a:srgbClr val="FFFFFF"/>
                </a:solidFill>
                <a:latin typeface="Georgia"/>
              </a:rPr>
              <a:t>Thank you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2313489-8B36-1CFE-8499-6BE60E557E27}"/>
              </a:ext>
            </a:extLst>
          </p:cNvPr>
          <p:cNvSpPr/>
          <p:nvPr/>
        </p:nvSpPr>
        <p:spPr>
          <a:xfrm>
            <a:off x="1234440" y="3429000"/>
            <a:ext cx="10058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i="1" dirty="0">
                <a:solidFill>
                  <a:srgbClr val="EBC4C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Any Questions?</a:t>
            </a:r>
            <a:endParaRPr lang="en-US" sz="3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067DDEB-5D6B-5B95-4518-0D1A8CFD56EB}"/>
              </a:ext>
            </a:extLst>
          </p:cNvPr>
          <p:cNvSpPr/>
          <p:nvPr/>
        </p:nvSpPr>
        <p:spPr>
          <a:xfrm>
            <a:off x="1234440" y="5095188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700" b="1" dirty="0">
                <a:solidFill>
                  <a:srgbClr val="C9AE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Eren Erberk Erkul   ·   Advisor: Murat Temiz</a:t>
            </a:r>
            <a:endParaRPr lang="en-US" sz="17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700" dirty="0">
                <a:solidFill>
                  <a:srgbClr val="A98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Middle East Technical University  ·  Physics 400</a:t>
            </a:r>
            <a:endParaRPr lang="en-US" sz="1700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3300">
                <a:solidFill>
                  <a:srgbClr val="9E1B32"/>
                </a:solidFill>
                <a:latin typeface="Georgia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120" y="1508760"/>
            <a:ext cx="10424160" cy="484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b="1" sz="1550">
                <a:solidFill>
                  <a:srgbClr val="9E1B32"/>
                </a:solidFill>
                <a:latin typeface="Georgia"/>
              </a:rPr>
              <a:t>1.  Kostelec &amp; Rockmore  </a:t>
            </a:r>
            <a:r>
              <a:rPr sz="1500">
                <a:solidFill>
                  <a:srgbClr val="241319"/>
                </a:solidFill>
                <a:latin typeface="Georgia"/>
              </a:rPr>
              <a:t>— FFTs on the rotation group · J. Fourier Anal. Appl. (2008)</a:t>
            </a:r>
          </a:p>
          <a:p>
            <a:pPr>
              <a:spcAft>
                <a:spcPts val="1100"/>
              </a:spcAft>
            </a:pPr>
            <a:r>
              <a:rPr b="1" sz="1550">
                <a:solidFill>
                  <a:srgbClr val="9E1B32"/>
                </a:solidFill>
                <a:latin typeface="Georgia"/>
              </a:rPr>
              <a:t>2.  Driscoll &amp; Healy  </a:t>
            </a:r>
            <a:r>
              <a:rPr sz="1500">
                <a:solidFill>
                  <a:srgbClr val="241319"/>
                </a:solidFill>
                <a:latin typeface="Georgia"/>
              </a:rPr>
              <a:t>— FFTs &amp; convolutions on the 2-sphere · Adv. Appl. Math. (1994)</a:t>
            </a:r>
          </a:p>
          <a:p>
            <a:pPr>
              <a:spcAft>
                <a:spcPts val="1100"/>
              </a:spcAft>
            </a:pPr>
            <a:r>
              <a:rPr b="1" sz="1550">
                <a:solidFill>
                  <a:srgbClr val="9E1B32"/>
                </a:solidFill>
                <a:latin typeface="Georgia"/>
              </a:rPr>
              <a:t>3.  Kovacs &amp; Wriggers  </a:t>
            </a:r>
            <a:r>
              <a:rPr sz="1500">
                <a:solidFill>
                  <a:srgbClr val="241319"/>
                </a:solidFill>
                <a:latin typeface="Georgia"/>
              </a:rPr>
              <a:t>— Fast rotational matching · Acta Cryst. D (2002)</a:t>
            </a:r>
          </a:p>
          <a:p>
            <a:pPr>
              <a:spcAft>
                <a:spcPts val="1100"/>
              </a:spcAft>
            </a:pPr>
            <a:r>
              <a:rPr b="1" sz="1550">
                <a:solidFill>
                  <a:srgbClr val="9E1B32"/>
                </a:solidFill>
                <a:latin typeface="Georgia"/>
              </a:rPr>
              <a:t>4.  Kuglin &amp; Hines  </a:t>
            </a:r>
            <a:r>
              <a:rPr sz="1500">
                <a:solidFill>
                  <a:srgbClr val="241319"/>
                </a:solidFill>
                <a:latin typeface="Georgia"/>
              </a:rPr>
              <a:t>— The phase-correlation image-alignment method (1975)</a:t>
            </a:r>
          </a:p>
          <a:p>
            <a:pPr>
              <a:spcAft>
                <a:spcPts val="1100"/>
              </a:spcAft>
            </a:pPr>
            <a:r>
              <a:rPr b="1" sz="1550">
                <a:solidFill>
                  <a:srgbClr val="9E1B32"/>
                </a:solidFill>
                <a:latin typeface="Georgia"/>
              </a:rPr>
              <a:t>5.  Horn  </a:t>
            </a:r>
            <a:r>
              <a:rPr sz="1500">
                <a:solidFill>
                  <a:srgbClr val="241319"/>
                </a:solidFill>
                <a:latin typeface="Georgia"/>
              </a:rPr>
              <a:t>— Extended Gaussian images · Proc. IEEE (1984)</a:t>
            </a:r>
          </a:p>
          <a:p>
            <a:pPr>
              <a:spcAft>
                <a:spcPts val="1100"/>
              </a:spcAft>
            </a:pPr>
            <a:r>
              <a:rPr b="1" sz="1550">
                <a:solidFill>
                  <a:srgbClr val="9E1B32"/>
                </a:solidFill>
                <a:latin typeface="Georgia"/>
              </a:rPr>
              <a:t>6.  ’t Hooft (1993) · Susskind (1995)  </a:t>
            </a:r>
            <a:r>
              <a:rPr sz="1500">
                <a:solidFill>
                  <a:srgbClr val="241319"/>
                </a:solidFill>
                <a:latin typeface="Georgia"/>
              </a:rPr>
              <a:t>— the holographic principle</a:t>
            </a:r>
          </a:p>
          <a:p>
            <a:pPr>
              <a:spcAft>
                <a:spcPts val="1100"/>
              </a:spcAft>
            </a:pPr>
            <a:r>
              <a:rPr b="1" sz="1550">
                <a:solidFill>
                  <a:srgbClr val="9E1B32"/>
                </a:solidFill>
                <a:latin typeface="Georgia"/>
              </a:rPr>
              <a:t>7.  Cover &amp; Thomas  </a:t>
            </a:r>
            <a:r>
              <a:rPr sz="1500">
                <a:solidFill>
                  <a:srgbClr val="241319"/>
                </a:solidFill>
                <a:latin typeface="Georgia"/>
              </a:rPr>
              <a:t>— Elements of Information Theory, 2nd ed. (2006)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problem: 3-D orientation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731520" y="1737360"/>
            <a:ext cx="10698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dirty="0">
                <a:solidFill>
                  <a:srgbClr val="2413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Recover the rotation   </a:t>
            </a:r>
            <a:r>
              <a:rPr lang="en-US" sz="34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 ∈ SO(3)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731520" y="2514600"/>
            <a:ext cx="10698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8771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that aligns an observed object to a reference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92328" y="3749040"/>
            <a:ext cx="3200400" cy="1005840"/>
          </a:xfrm>
          <a:prstGeom prst="roundRect">
            <a:avLst>
              <a:gd name="adj" fmla="val 10909"/>
            </a:avLst>
          </a:prstGeom>
          <a:solidFill>
            <a:srgbClr val="F3F1F3"/>
          </a:solidFill>
          <a:ln w="19050">
            <a:solidFill>
              <a:srgbClr val="9E1B3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92328" y="3749040"/>
            <a:ext cx="320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Robotics &amp; pose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495648" y="3749040"/>
            <a:ext cx="3200400" cy="1005840"/>
          </a:xfrm>
          <a:prstGeom prst="roundRect">
            <a:avLst>
              <a:gd name="adj" fmla="val 10909"/>
            </a:avLst>
          </a:prstGeom>
          <a:solidFill>
            <a:srgbClr val="F3F1F3"/>
          </a:solidFill>
          <a:ln w="19050">
            <a:solidFill>
              <a:srgbClr val="9E1B3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495648" y="3749040"/>
            <a:ext cx="320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Molecular reconstruction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8198968" y="3749040"/>
            <a:ext cx="3200400" cy="1005840"/>
          </a:xfrm>
          <a:prstGeom prst="roundRect">
            <a:avLst>
              <a:gd name="adj" fmla="val 10909"/>
            </a:avLst>
          </a:prstGeom>
          <a:solidFill>
            <a:srgbClr val="F3F1F3"/>
          </a:solidFill>
          <a:ln w="19050">
            <a:solidFill>
              <a:srgbClr val="9E1B3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198968" y="3749040"/>
            <a:ext cx="320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Computer vision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0" y="5212080"/>
            <a:ext cx="121916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8771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band-limited data on the sphere</a:t>
            </a:r>
            <a:endParaRPr lang="en-US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Global vs. fast — the gap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731520" y="1691640"/>
            <a:ext cx="5029200" cy="2743200"/>
          </a:xfrm>
          <a:prstGeom prst="roundRect">
            <a:avLst>
              <a:gd name="adj" fmla="val 3333"/>
            </a:avLst>
          </a:prstGeom>
          <a:solidFill>
            <a:srgbClr val="F3F1F3"/>
          </a:solidFill>
          <a:ln w="12700">
            <a:solidFill>
              <a:srgbClr val="E3DADE"/>
            </a:solidFill>
            <a:prstDash val="solid"/>
          </a:ln>
          <a:effectLst>
            <a:outerShdw blurRad="114300" dist="38100" dir="5400000" algn="bl" rotWithShape="0">
              <a:srgbClr val="1A0008">
                <a:alpha val="2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1005840" y="1920240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Volumetric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51560" y="283464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2E7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900" dirty="0">
                <a:solidFill>
                  <a:srgbClr val="2413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&amp; reliable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051560" y="352044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</a:t>
            </a:r>
            <a:r>
              <a:rPr lang="en-US" sz="1900" dirty="0">
                <a:solidFill>
                  <a:srgbClr val="2413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O(L⁴) — costly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6446520" y="1691640"/>
            <a:ext cx="5029200" cy="2743200"/>
          </a:xfrm>
          <a:prstGeom prst="roundRect">
            <a:avLst>
              <a:gd name="adj" fmla="val 3333"/>
            </a:avLst>
          </a:prstGeom>
          <a:solidFill>
            <a:srgbClr val="F3F1F3"/>
          </a:solidFill>
          <a:ln w="12700">
            <a:solidFill>
              <a:srgbClr val="E3DADE"/>
            </a:solidFill>
            <a:prstDash val="solid"/>
          </a:ln>
          <a:effectLst>
            <a:outerShdw blurRad="114300" dist="38100" dir="5400000" algn="bl" rotWithShape="0">
              <a:srgbClr val="1A0008">
                <a:alpha val="20000"/>
              </a:srgbClr>
            </a:outerShdw>
          </a:effectLst>
        </p:spPr>
        <p:txBody>
          <a:bodyPr/>
          <a:lstStyle/>
          <a:p>
            <a:endParaRPr lang="en-CY" dirty="0"/>
          </a:p>
        </p:txBody>
      </p:sp>
      <p:sp>
        <p:nvSpPr>
          <p:cNvPr id="9" name="Text 7"/>
          <p:cNvSpPr/>
          <p:nvPr/>
        </p:nvSpPr>
        <p:spPr>
          <a:xfrm>
            <a:off x="6720840" y="1920240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8771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Local methods 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6766560" y="283464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2E7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900" dirty="0">
                <a:solidFill>
                  <a:srgbClr val="2413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cheap per step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6766560" y="352044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</a:t>
            </a:r>
            <a:r>
              <a:rPr lang="en-US" sz="1900" dirty="0">
                <a:solidFill>
                  <a:srgbClr val="2413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needs init · local minima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0" y="4892040"/>
            <a:ext cx="1219169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2413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want:  </a:t>
            </a:r>
            <a:r>
              <a:rPr lang="en-US" sz="26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deterministic · global · fast</a:t>
            </a:r>
            <a:endParaRPr lang="en-US" sz="2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holographic viewpoint</a:t>
            </a:r>
            <a:endParaRPr lang="en-US" sz="3300" dirty="0"/>
          </a:p>
        </p:txBody>
      </p:sp>
      <p:pic>
        <p:nvPicPr>
          <p:cNvPr id="4" name="Image 0" descr="img/Holograp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417320"/>
            <a:ext cx="5760720" cy="54843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77240" y="1920240"/>
            <a:ext cx="49377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Bulk:  SO(3)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777240" y="2926080"/>
            <a:ext cx="5120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2413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Boundary:  a 1-D hologram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777240" y="3931920"/>
            <a:ext cx="5120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810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Rotation  ⟷  shift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Spherical harmonics: Fourier on a sphere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731520" y="1463040"/>
            <a:ext cx="73152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Expand band-limited data</a:t>
            </a:r>
            <a:endParaRPr lang="en-US" sz="2100" dirty="0"/>
          </a:p>
        </p:txBody>
      </p:sp>
      <p:pic>
        <p:nvPicPr>
          <p:cNvPr id="5" name="Image 0" descr="eq/sh_exp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965960"/>
            <a:ext cx="6035040" cy="135345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31520" y="3520440"/>
            <a:ext cx="73152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wrapped Fourier mode</a:t>
            </a:r>
            <a:endParaRPr lang="en-US" sz="2100" dirty="0"/>
          </a:p>
        </p:txBody>
      </p:sp>
      <p:pic>
        <p:nvPicPr>
          <p:cNvPr id="7" name="Image 1" descr="eq/yfa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023360"/>
            <a:ext cx="6035040" cy="71871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68680" y="525780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i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ℓ</a:t>
            </a:r>
            <a:r>
              <a:rPr lang="en-US" sz="2200" dirty="0">
                <a:solidFill>
                  <a:srgbClr val="2413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— angular frequency      </a:t>
            </a:r>
            <a:r>
              <a:rPr lang="en-US" sz="2200" b="1" i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</a:t>
            </a:r>
            <a:r>
              <a:rPr lang="en-US" sz="2200" dirty="0">
                <a:solidFill>
                  <a:srgbClr val="2413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— azimuthal order</a:t>
            </a:r>
            <a:endParaRPr lang="en-US" sz="2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Reading the nodal patterns</a:t>
            </a:r>
            <a:endParaRPr lang="en-US" sz="3300" dirty="0"/>
          </a:p>
        </p:txBody>
      </p:sp>
      <p:pic>
        <p:nvPicPr>
          <p:cNvPr id="4" name="Image 0" descr="img/nodal_patter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88" y="1188720"/>
            <a:ext cx="8046720" cy="47845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6053328"/>
            <a:ext cx="1219169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dirty="0">
                <a:solidFill>
                  <a:srgbClr val="24131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 → east–west lines      ℓ−|m| → north–south circles      </a:t>
            </a:r>
            <a:r>
              <a:rPr lang="en-US" sz="19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high |m| hugs the equator</a:t>
            </a:r>
            <a:endParaRPr lang="en-US" sz="19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9E1B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rotations act</a:t>
            </a:r>
            <a:endParaRPr lang="en-US" sz="3300" dirty="0"/>
          </a:p>
        </p:txBody>
      </p:sp>
      <p:pic>
        <p:nvPicPr>
          <p:cNvPr id="5" name="Image 0" descr="eq/wig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85" y="2518004"/>
            <a:ext cx="8876741" cy="1821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300" b="1">
                <a:solidFill>
                  <a:srgbClr val="9E1B32"/>
                </a:solidFill>
                <a:latin typeface="Georgia"/>
              </a:rPr>
              <a:t>The Holographic Expression</a:t>
            </a:r>
          </a:p>
        </p:txBody>
      </p:sp>
      <p:pic>
        <p:nvPicPr>
          <p:cNvPr id="4" name="Picture 3" descr="eq_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84" y="2788920"/>
            <a:ext cx="8229600" cy="1843266"/>
          </a:xfrm>
          <a:prstGeom prst="rect">
            <a:avLst/>
          </a:prstGeom>
        </p:spPr>
      </p:pic>
      <p:pic>
        <p:nvPicPr>
          <p:cNvPr id="8" name="Picture 7" descr="eq_wt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0" y="5074920"/>
            <a:ext cx="2155170" cy="475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4290" y="5029200"/>
            <a:ext cx="420624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sz="1500" i="1">
                <a:solidFill>
                  <a:srgbClr val="9E1B32"/>
                </a:solidFill>
                <a:latin typeface="Georgia"/>
              </a:rPr>
              <a:t>heat-kernel taper — damps high ℓ</a:t>
            </a:r>
          </a:p>
        </p:txBody>
      </p:sp>
    </p:spTree>
    <p:extLst>
      <p:ext uri="{BB962C8B-B14F-4D97-AF65-F5344CB8AC3E}">
        <p14:creationId xmlns:p14="http://schemas.microsoft.com/office/powerpoint/2010/main" val="2251141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530352"/>
            <a:ext cx="164592" cy="475488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402336"/>
            <a:ext cx="10881360" cy="7498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300" b="1">
                <a:solidFill>
                  <a:srgbClr val="9E1B32"/>
                </a:solidFill>
                <a:latin typeface="Georgia"/>
              </a:rPr>
              <a:t>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1115568"/>
            <a:ext cx="2880360" cy="7132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1550" b="1">
                <a:solidFill>
                  <a:srgbClr val="9E1B32"/>
                </a:solidFill>
                <a:latin typeface="Georgia"/>
              </a:rPr>
              <a:t>1 · Gauge</a:t>
            </a:r>
          </a:p>
          <a:p>
            <a:r>
              <a:rPr sz="1100">
                <a:solidFill>
                  <a:srgbClr val="7A7073"/>
                </a:solidFill>
                <a:latin typeface="Georgia"/>
              </a:rPr>
              <a:t>quadrupole — β small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234440"/>
            <a:ext cx="1895198" cy="4572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93392" y="1764792"/>
            <a:ext cx="292608" cy="365760"/>
          </a:xfrm>
          <a:prstGeom prst="downArrow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2084832"/>
            <a:ext cx="2880360" cy="7132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1550" b="1">
                <a:solidFill>
                  <a:srgbClr val="9E1B32"/>
                </a:solidFill>
                <a:latin typeface="Georgia"/>
              </a:rPr>
              <a:t>2 · Holography</a:t>
            </a:r>
          </a:p>
          <a:p>
            <a:r>
              <a:rPr sz="1100">
                <a:solidFill>
                  <a:srgbClr val="7A7073"/>
                </a:solidFill>
                <a:latin typeface="Georgia"/>
              </a:rPr>
              <a:t>boundary hologram H[y]</a:t>
            </a:r>
          </a:p>
        </p:txBody>
      </p:sp>
      <p:sp>
        <p:nvSpPr>
          <p:cNvPr id="8" name="Down Arrow 7"/>
          <p:cNvSpPr/>
          <p:nvPr/>
        </p:nvSpPr>
        <p:spPr>
          <a:xfrm>
            <a:off x="1993392" y="2734056"/>
            <a:ext cx="292608" cy="365760"/>
          </a:xfrm>
          <a:prstGeom prst="downArrow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77240" y="3054096"/>
            <a:ext cx="2880360" cy="7132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1550" b="1">
                <a:solidFill>
                  <a:srgbClr val="9E1B32"/>
                </a:solidFill>
                <a:latin typeface="Georgia"/>
              </a:rPr>
              <a:t>3 · Rotation → shift</a:t>
            </a:r>
          </a:p>
          <a:p>
            <a:r>
              <a:rPr sz="1100">
                <a:solidFill>
                  <a:srgbClr val="7A7073"/>
                </a:solidFill>
                <a:latin typeface="Georgia"/>
              </a:rPr>
              <a:t>Fourier shift on the boundary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3172968"/>
            <a:ext cx="1990073" cy="457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1993392" y="3703320"/>
            <a:ext cx="292608" cy="365760"/>
          </a:xfrm>
          <a:prstGeom prst="downArrow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77240" y="4023360"/>
            <a:ext cx="2880360" cy="7132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1550" b="1">
                <a:solidFill>
                  <a:srgbClr val="9E1B32"/>
                </a:solidFill>
                <a:latin typeface="Georgia"/>
              </a:rPr>
              <a:t>4 · Read α</a:t>
            </a:r>
          </a:p>
          <a:p>
            <a:r>
              <a:rPr sz="1100">
                <a:solidFill>
                  <a:srgbClr val="7A7073"/>
                </a:solidFill>
                <a:latin typeface="Georgia"/>
              </a:rPr>
              <a:t>FFT phase correlation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0" y="4142232"/>
            <a:ext cx="1893771" cy="4572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1993392" y="4672584"/>
            <a:ext cx="292608" cy="365760"/>
          </a:xfrm>
          <a:prstGeom prst="downArrow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77240" y="4992624"/>
            <a:ext cx="2880360" cy="7132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1550" b="1">
                <a:solidFill>
                  <a:srgbClr val="9E1B32"/>
                </a:solidFill>
                <a:latin typeface="Georgia"/>
              </a:rPr>
              <a:t>5 · Polar search</a:t>
            </a:r>
          </a:p>
          <a:p>
            <a:r>
              <a:rPr sz="1100">
                <a:solidFill>
                  <a:srgbClr val="7A7073"/>
                </a:solidFill>
                <a:latin typeface="Georgia"/>
              </a:rPr>
              <a:t>1-D in β, γ per trial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0" y="5111496"/>
            <a:ext cx="3532322" cy="45720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1993392" y="5641848"/>
            <a:ext cx="292608" cy="365760"/>
          </a:xfrm>
          <a:prstGeom prst="downArrow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7240" y="5961888"/>
            <a:ext cx="2880360" cy="7132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1550" b="1">
                <a:solidFill>
                  <a:srgbClr val="9E1B32"/>
                </a:solidFill>
                <a:latin typeface="Georgia"/>
              </a:rPr>
              <a:t>6 · Compose R</a:t>
            </a:r>
          </a:p>
          <a:p>
            <a:r>
              <a:rPr sz="1100">
                <a:solidFill>
                  <a:srgbClr val="7A7073"/>
                </a:solidFill>
                <a:latin typeface="Georgia"/>
              </a:rPr>
              <a:t>undo the gauge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0" y="6080760"/>
            <a:ext cx="4003905" cy="457200"/>
          </a:xfrm>
          <a:prstGeom prst="rect">
            <a:avLst/>
          </a:prstGeom>
        </p:spPr>
      </p:pic>
      <p:pic>
        <p:nvPicPr>
          <p:cNvPr id="20" name="Picture 19" descr="alg_xcor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760" y="4087368"/>
            <a:ext cx="1292129" cy="566928"/>
          </a:xfrm>
          <a:prstGeom prst="rect">
            <a:avLst/>
          </a:prstGeom>
        </p:spPr>
      </p:pic>
      <p:sp>
        <p:nvSpPr>
          <p:cNvPr id="21" name="Circular Arrow 20"/>
          <p:cNvSpPr/>
          <p:nvPr/>
        </p:nvSpPr>
        <p:spPr>
          <a:xfrm rot="5400000">
            <a:off x="8732520" y="4956048"/>
            <a:ext cx="713232" cy="713232"/>
          </a:xfrm>
          <a:prstGeom prst="circularArrow">
            <a:avLst/>
          </a:prstGeom>
          <a:solidFill>
            <a:srgbClr val="9E1B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509760" y="5084064"/>
            <a:ext cx="246888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1250" i="1">
                <a:solidFill>
                  <a:srgbClr val="9E1B32"/>
                </a:solidFill>
                <a:latin typeface="Georgia"/>
              </a:rPr>
              <a:t>golden-section over 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890</Words>
  <Application>Microsoft Macintosh PowerPoint</Application>
  <PresentationFormat>Widescreen</PresentationFormat>
  <Paragraphs>81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Spectral Alignment</dc:title>
  <dc:subject>PptxGenJS Presentation</dc:subject>
  <dc:creator>Eren Erberk Erkul</dc:creator>
  <cp:lastModifiedBy>Microsoft Office User</cp:lastModifiedBy>
  <cp:revision>10</cp:revision>
  <dcterms:created xsi:type="dcterms:W3CDTF">2026-06-06T12:30:36Z</dcterms:created>
  <dcterms:modified xsi:type="dcterms:W3CDTF">2026-06-11T06:20:41Z</dcterms:modified>
</cp:coreProperties>
</file>